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4"/>
  </p:notesMasterIdLst>
  <p:sldIdLst>
    <p:sldId id="256" r:id="rId2"/>
    <p:sldId id="262" r:id="rId3"/>
    <p:sldId id="257" r:id="rId4"/>
    <p:sldId id="258" r:id="rId5"/>
    <p:sldId id="263" r:id="rId6"/>
    <p:sldId id="264" r:id="rId7"/>
    <p:sldId id="259" r:id="rId8"/>
    <p:sldId id="265" r:id="rId9"/>
    <p:sldId id="260" r:id="rId10"/>
    <p:sldId id="266" r:id="rId11"/>
    <p:sldId id="270" r:id="rId12"/>
    <p:sldId id="271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72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10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9735B-F954-4390-B09C-76A35C534D3F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6CF9C3-8FFB-464D-AB05-F30A61B64B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14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595567-12D0-4D3A-B8DC-2E5CD353B078}" type="slidenum">
              <a:rPr lang="en-US" smtClean="0"/>
              <a:pPr/>
              <a:t>5</a:t>
            </a:fld>
            <a:endParaRPr lang="en-US" smtClean="0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218068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CDAF01E-18FF-4092-9BB4-8019E1837402}" type="slidenum">
              <a:rPr lang="en-US" smtClean="0"/>
              <a:pPr/>
              <a:t>8</a:t>
            </a:fld>
            <a:endParaRPr lang="en-US" smtClean="0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536086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699804"/>
            <a:ext cx="8305800" cy="1143000"/>
          </a:xfrm>
        </p:spPr>
        <p:txBody>
          <a:bodyPr>
            <a:noAutofit/>
          </a:bodyPr>
          <a:lstStyle>
            <a:lvl1pPr marL="0" indent="0" algn="ctr">
              <a:buNone/>
              <a:defRPr sz="2200" spc="10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Title 27"/>
          <p:cNvSpPr>
            <a:spLocks noGrp="1"/>
          </p:cNvSpPr>
          <p:nvPr>
            <p:ph type="ctrTitle"/>
          </p:nvPr>
        </p:nvSpPr>
        <p:spPr>
          <a:xfrm>
            <a:off x="457200" y="1433732"/>
            <a:ext cx="8305800" cy="1981200"/>
          </a:xfrm>
          <a:ln w="6350" cap="rnd">
            <a:noFill/>
          </a:ln>
        </p:spPr>
        <p:txBody>
          <a:bodyPr anchor="b" anchorCtr="0">
            <a:noAutofit/>
          </a:bodyPr>
          <a:lstStyle>
            <a:lvl1pPr algn="ctr">
              <a:defRPr lang="en-US" sz="4800" b="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50800" dist="25400" dir="13500000">
                    <a:srgbClr val="000000">
                      <a:alpha val="70000"/>
                    </a:srgbClr>
                  </a:inn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63626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708574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4540348" y="3526302"/>
            <a:ext cx="45720" cy="45720"/>
          </a:xfrm>
          <a:prstGeom prst="ellipse">
            <a:avLst/>
          </a:prstGeom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2">
            <a:schemeClr val="accent2"/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algn="ctr">
              <a:defRPr/>
            </a:lvl1pPr>
          </a:lstStyle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05200"/>
            <a:ext cx="7924800" cy="137160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lang="en-US" sz="4800" b="0" dirty="0">
                <a:ln w="3200">
                  <a:solidFill>
                    <a:schemeClr val="bg2">
                      <a:shade val="2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38100" dist="25400" dir="13500000">
                    <a:prstClr val="black">
                      <a:alpha val="70000"/>
                    </a:prstClr>
                  </a:inn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958864"/>
            <a:ext cx="7924800" cy="984736"/>
          </a:xfrm>
        </p:spPr>
        <p:txBody>
          <a:bodyPr anchor="t"/>
          <a:lstStyle>
            <a:lvl1pPr marL="0" indent="0">
              <a:buNone/>
              <a:defRPr sz="2000" spc="10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85800" y="4916992"/>
            <a:ext cx="7924800" cy="4301"/>
          </a:xfrm>
          <a:prstGeom prst="line">
            <a:avLst/>
          </a:prstGeom>
          <a:noFill/>
          <a:ln w="9525" cap="flat" cmpd="sng" algn="ctr">
            <a:solidFill>
              <a:srgbClr val="E9E9E8"/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  <a:sp3d prstMaterial="flat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>
          <a:xfrm>
            <a:off x="457200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4" name="Content Placeholder 33"/>
          <p:cNvSpPr>
            <a:spLocks noGrp="1"/>
          </p:cNvSpPr>
          <p:nvPr>
            <p:ph sz="quarter" idx="4"/>
          </p:nvPr>
        </p:nvSpPr>
        <p:spPr>
          <a:xfrm>
            <a:off x="4649788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idx="3"/>
          </p:nvPr>
        </p:nvSpPr>
        <p:spPr>
          <a:xfrm>
            <a:off x="4648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 baseline="0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62945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754880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8"/>
          <p:cNvSpPr>
            <a:spLocks noGrp="1"/>
          </p:cNvSpPr>
          <p:nvPr>
            <p:ph sz="quarter" idx="1"/>
          </p:nvPr>
        </p:nvSpPr>
        <p:spPr>
          <a:xfrm>
            <a:off x="457200" y="457200"/>
            <a:ext cx="62484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781800" y="1600200"/>
            <a:ext cx="1984248" cy="3733800"/>
          </a:xfrm>
        </p:spPr>
        <p:txBody>
          <a:bodyPr tIns="45720" bIns="45720"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1" name="Title 30"/>
          <p:cNvSpPr>
            <a:spLocks noGrp="1"/>
          </p:cNvSpPr>
          <p:nvPr>
            <p:ph type="title"/>
          </p:nvPr>
        </p:nvSpPr>
        <p:spPr>
          <a:xfrm>
            <a:off x="6781800" y="457200"/>
            <a:ext cx="19812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9400" y="457200"/>
            <a:ext cx="20574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457200"/>
            <a:ext cx="6019800" cy="5562600"/>
          </a:xfrm>
          <a:solidFill>
            <a:schemeClr val="tx2">
              <a:tint val="40000"/>
            </a:schemeClr>
          </a:solidFill>
          <a:effectLst>
            <a:outerShdw blurRad="88900" sx="103000" sy="103000" algn="ctr" rotWithShape="0">
              <a:prstClr val="black">
                <a:alpha val="32000"/>
              </a:prstClr>
            </a:outerShdw>
            <a:softEdge rad="127000"/>
          </a:effectLst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29400" y="1600200"/>
            <a:ext cx="2057400" cy="4419600"/>
          </a:xfrm>
        </p:spPr>
        <p:txBody>
          <a:bodyPr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FontTx/>
              <a:buNone/>
              <a:defRPr sz="1600" b="0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6783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5791200" y="6203667"/>
            <a:ext cx="2590800" cy="384048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2A7CD38F-2AD2-47F8-A6FA-65C8F2F21400}" type="datetimeFigureOut">
              <a:rPr lang="en-US" smtClean="0"/>
              <a:pPr/>
              <a:t>6/28/16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2133600" y="6203667"/>
            <a:ext cx="358140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410575" y="6181531"/>
            <a:ext cx="609600" cy="457200"/>
          </a:xfrm>
          <a:prstGeom prst="rect">
            <a:avLst/>
          </a:prstGeom>
          <a:noFill/>
        </p:spPr>
        <p:txBody>
          <a:bodyPr vert="horz" lIns="0" tIns="0" rIns="0" bIns="0" anchor="ctr" anchorCtr="0">
            <a:noAutofit/>
          </a:bodyPr>
          <a:lstStyle>
            <a:lvl1pPr algn="ctr" eaLnBrk="1" latinLnBrk="0" hangingPunct="1">
              <a:defRPr kumimoji="0" sz="1600" baseline="0">
                <a:solidFill>
                  <a:schemeClr val="tx2"/>
                </a:solidFill>
              </a:defRPr>
            </a:lvl1pPr>
          </a:lstStyle>
          <a:p>
            <a:fld id="{DEF01FA4-1575-4929-B8D1-2DA5FAA5CED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19200"/>
          </a:xfrm>
          <a:prstGeom prst="rect">
            <a:avLst/>
          </a:prstGeom>
          <a:ln w="6350" cap="rnd">
            <a:noFill/>
          </a:ln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rtl="0" eaLnBrk="1" latinLnBrk="0" hangingPunct="1">
        <a:spcBef>
          <a:spcPct val="0"/>
        </a:spcBef>
        <a:buNone/>
        <a:defRPr kumimoji="0" lang="en-US" sz="4200" b="0" kern="1200" spc="-100" baseline="0" dirty="0">
          <a:ln w="3200">
            <a:solidFill>
              <a:schemeClr val="bg2">
                <a:shade val="75000"/>
                <a:alpha val="25000"/>
              </a:schemeClr>
            </a:solidFill>
            <a:prstDash val="solid"/>
            <a:round/>
          </a:ln>
          <a:solidFill>
            <a:srgbClr val="F9F9F9"/>
          </a:solidFill>
          <a:effectLst>
            <a:innerShdw blurRad="50800" dist="25400" dir="13500000">
              <a:prstClr val="black">
                <a:alpha val="70000"/>
              </a:prstClr>
            </a:innerShdw>
          </a:effectLst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2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/>
        <a:buChar char="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5840" indent="-228600" algn="l" rtl="0" eaLnBrk="1" latinLnBrk="0" hangingPunct="1">
        <a:spcBef>
          <a:spcPts val="300"/>
        </a:spcBef>
        <a:buClr>
          <a:schemeClr val="accent2">
            <a:shade val="50000"/>
          </a:schemeClr>
        </a:buClr>
        <a:buSzPct val="85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Chapters 1-</a:t>
            </a:r>
            <a:r>
              <a:rPr lang="en-US" dirty="0" smtClean="0"/>
              <a:t>2: A Review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VA = What type of colony?</a:t>
            </a:r>
          </a:p>
          <a:p>
            <a:pPr lvl="1"/>
            <a:r>
              <a:rPr lang="en-US" dirty="0" smtClean="0"/>
              <a:t>Charter or…</a:t>
            </a:r>
          </a:p>
          <a:p>
            <a:pPr lvl="1"/>
            <a:r>
              <a:rPr lang="en-US" smtClean="0"/>
              <a:t>“</a:t>
            </a:r>
            <a:r>
              <a:rPr lang="en-US" dirty="0" smtClean="0"/>
              <a:t>joint-stock company”</a:t>
            </a:r>
          </a:p>
          <a:p>
            <a:r>
              <a:rPr lang="en-US" dirty="0" smtClean="0"/>
              <a:t>“primogeniture”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aws that decreed only the eldest sons were eligible to inherit landed estates (in England)</a:t>
            </a:r>
          </a:p>
          <a:p>
            <a:pPr lvl="2"/>
            <a:r>
              <a:rPr lang="en-US" dirty="0"/>
              <a:t>O</a:t>
            </a:r>
            <a:r>
              <a:rPr lang="en-US" dirty="0" smtClean="0"/>
              <a:t>thers were forced to seek their fortunes elsewhere (in the New World)</a:t>
            </a:r>
          </a:p>
          <a:p>
            <a:r>
              <a:rPr lang="en-US" dirty="0" smtClean="0"/>
              <a:t>MD = What type of colony?</a:t>
            </a:r>
          </a:p>
          <a:p>
            <a:pPr lvl="1"/>
            <a:r>
              <a:rPr lang="en-US" dirty="0"/>
              <a:t>Proprietorship (Lord Baltimore) </a:t>
            </a:r>
            <a:endParaRPr lang="en-US" dirty="0" smtClean="0"/>
          </a:p>
          <a:p>
            <a:r>
              <a:rPr lang="en-US" dirty="0" smtClean="0"/>
              <a:t>Acts of Toleration – guarantees religious toleration to all Christians ONLY</a:t>
            </a:r>
          </a:p>
          <a:p>
            <a:pPr lvl="1"/>
            <a:r>
              <a:rPr lang="en-US" dirty="0" smtClean="0"/>
              <a:t>Not to Jews!</a:t>
            </a:r>
          </a:p>
          <a:p>
            <a:r>
              <a:rPr lang="en-US" dirty="0" smtClean="0"/>
              <a:t>Indentured Servants: Europeans that </a:t>
            </a:r>
            <a:r>
              <a:rPr lang="en-US" u="sng" dirty="0" smtClean="0"/>
              <a:t>agreed to work</a:t>
            </a:r>
            <a:r>
              <a:rPr lang="en-US" dirty="0" smtClean="0"/>
              <a:t> for a period of 5-7 years in exchange for passage to America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MD and VA key terms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u="sng" dirty="0" smtClean="0"/>
              <a:t>Georgia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>
                <a:latin typeface="Times New Roman" pitchFamily="18" charset="0"/>
              </a:rPr>
              <a:t>Last of the original 13 colonies formed in 1733 originally as a </a:t>
            </a:r>
            <a:r>
              <a:rPr lang="en-US" b="1" dirty="0" smtClean="0">
                <a:latin typeface="Times New Roman" pitchFamily="18" charset="0"/>
              </a:rPr>
              <a:t>buffer</a:t>
            </a:r>
            <a:r>
              <a:rPr lang="en-US" dirty="0" smtClean="0">
                <a:latin typeface="Times New Roman" pitchFamily="18" charset="0"/>
              </a:rPr>
              <a:t> between aristocratic South Carolina and Spanish Florida and French Louisiana.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>
                <a:latin typeface="Times New Roman" pitchFamily="18" charset="0"/>
              </a:rPr>
              <a:t>Also a penal colony for debtors</a:t>
            </a:r>
          </a:p>
          <a:p>
            <a:pPr eaLnBrk="1" hangingPunct="1">
              <a:lnSpc>
                <a:spcPct val="90000"/>
              </a:lnSpc>
            </a:pPr>
            <a:r>
              <a:rPr lang="en-US" b="1" i="1" u="sng" dirty="0" smtClean="0">
                <a:latin typeface="Times New Roman" pitchFamily="18" charset="0"/>
              </a:rPr>
              <a:t>James Oglethorpe</a:t>
            </a:r>
            <a:r>
              <a:rPr lang="en-US" dirty="0" smtClean="0">
                <a:latin typeface="Times New Roman" pitchFamily="18" charset="0"/>
              </a:rPr>
              <a:t> became the leading statesman in Georgia, repelled Spanish attacks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>
                <a:latin typeface="Times New Roman" pitchFamily="18" charset="0"/>
              </a:rPr>
              <a:t>Later, in 1750, Georgia adopts the plantation system modeled after SC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sz="2800" dirty="0" smtClean="0"/>
          </a:p>
        </p:txBody>
      </p:sp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533400"/>
            <a:ext cx="7772400" cy="1066800"/>
          </a:xfrm>
        </p:spPr>
        <p:txBody>
          <a:bodyPr/>
          <a:lstStyle/>
          <a:p>
            <a:pPr eaLnBrk="1" hangingPunct="1"/>
            <a:r>
              <a:rPr lang="en-US" smtClean="0"/>
              <a:t>Georgia: The Buffer Colony</a:t>
            </a:r>
          </a:p>
        </p:txBody>
      </p:sp>
      <p:pic>
        <p:nvPicPr>
          <p:cNvPr id="24581" name="Picture 5" descr="http://mapoftheunitedstates.files.wordpress.com/2008/03/american_colonies_177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38400" y="152400"/>
            <a:ext cx="5029200" cy="6343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2458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21" dur="1"/>
                                        <p:tgtEl>
                                          <p:spTgt spid="2458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That’s it!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274320" lvl="1">
              <a:buClr>
                <a:schemeClr val="accent1"/>
              </a:buClr>
              <a:buSzPct val="85000"/>
              <a:buFont typeface="Wingdings 2"/>
              <a:buChar char=""/>
            </a:pPr>
            <a:r>
              <a:rPr lang="en-US" sz="3200" dirty="0" smtClean="0"/>
              <a:t>Get off to a good start &amp; r</a:t>
            </a:r>
            <a:r>
              <a:rPr lang="en-US" sz="3200" dirty="0" smtClean="0"/>
              <a:t>eview </a:t>
            </a:r>
            <a:r>
              <a:rPr lang="en-US" sz="3200" dirty="0" smtClean="0"/>
              <a:t>your notes!</a:t>
            </a:r>
          </a:p>
          <a:p>
            <a:pPr marL="274320" lvl="1">
              <a:buClr>
                <a:schemeClr val="accent1"/>
              </a:buClr>
              <a:buSzPct val="85000"/>
              <a:buFont typeface="Wingdings 2"/>
              <a:buChar char=""/>
            </a:pPr>
            <a:r>
              <a:rPr lang="en-US" sz="3200" dirty="0" smtClean="0"/>
              <a:t>Visit </a:t>
            </a:r>
            <a:r>
              <a:rPr lang="en-US" sz="3200" dirty="0" smtClean="0"/>
              <a:t>the class wiki </a:t>
            </a:r>
            <a:r>
              <a:rPr lang="en-US" sz="3200" dirty="0" smtClean="0"/>
              <a:t>or </a:t>
            </a:r>
            <a:r>
              <a:rPr lang="en-US" sz="3200" dirty="0" err="1" smtClean="0"/>
              <a:t>APUSHReview.com</a:t>
            </a:r>
            <a:endParaRPr lang="en-US" sz="3200" dirty="0" smtClean="0"/>
          </a:p>
          <a:p>
            <a:pPr marL="274320" lvl="1">
              <a:buClr>
                <a:schemeClr val="accent1"/>
              </a:buClr>
              <a:buSzPct val="85000"/>
              <a:buFont typeface="Wingdings 2"/>
              <a:buChar char=""/>
            </a:pPr>
            <a:r>
              <a:rPr lang="en-US" sz="3200" dirty="0" smtClean="0"/>
              <a:t>Help spread the </a:t>
            </a:r>
            <a:r>
              <a:rPr lang="en-US" sz="3200" dirty="0" smtClean="0"/>
              <a:t>word.</a:t>
            </a:r>
            <a:endParaRPr lang="en-US" sz="3200" dirty="0"/>
          </a:p>
          <a:p>
            <a:pPr lvl="1"/>
            <a:r>
              <a:rPr lang="en-US" dirty="0" smtClean="0"/>
              <a:t>Questions? Comments?</a:t>
            </a:r>
            <a:r>
              <a:rPr lang="en-US" dirty="0"/>
              <a:t> Ideas for videos?</a:t>
            </a:r>
          </a:p>
          <a:p>
            <a:pPr lvl="1"/>
            <a:r>
              <a:rPr lang="en-US" dirty="0" smtClean="0"/>
              <a:t>Email me </a:t>
            </a:r>
            <a:r>
              <a:rPr lang="en-US" dirty="0" smtClean="0"/>
              <a:t>(Mr. Cirbo</a:t>
            </a:r>
            <a:r>
              <a:rPr lang="en-US" dirty="0" smtClean="0"/>
              <a:t>)</a:t>
            </a:r>
          </a:p>
        </p:txBody>
      </p:sp>
      <p:pic>
        <p:nvPicPr>
          <p:cNvPr id="1026" name="Picture 2" descr="https://encrypted-tbn0.gstatic.com/images?q=tbn:ANd9GcRufkaAOBB-cx5m9UEz2dyFsT4I56eg5qLWb6W2OV2t8AIvSaBwgtfzMrNDh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3962400"/>
            <a:ext cx="2438400" cy="272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ular Callout 4"/>
          <p:cNvSpPr/>
          <p:nvPr/>
        </p:nvSpPr>
        <p:spPr>
          <a:xfrm>
            <a:off x="6248400" y="4038600"/>
            <a:ext cx="2514600" cy="1219200"/>
          </a:xfrm>
          <a:prstGeom prst="wedgeRoundRectCallout">
            <a:avLst>
              <a:gd name="adj1" fmla="val -68913"/>
              <a:gd name="adj2" fmla="val 3081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Visit APUSHReview.com </a:t>
            </a:r>
            <a:r>
              <a:rPr lang="en-US" sz="2000" smtClean="0"/>
              <a:t>for more nuggets </a:t>
            </a:r>
            <a:r>
              <a:rPr lang="en-US" sz="2000" dirty="0" smtClean="0"/>
              <a:t>of wisdom!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73021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New World Beginnings,</a:t>
            </a:r>
          </a:p>
          <a:p>
            <a:r>
              <a:rPr lang="en-US" dirty="0" smtClean="0"/>
              <a:t>33,000 B.C.E. – 1769 C.E.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7200" y="2286000"/>
            <a:ext cx="8305800" cy="1128932"/>
          </a:xfrm>
        </p:spPr>
        <p:txBody>
          <a:bodyPr/>
          <a:lstStyle/>
          <a:p>
            <a:r>
              <a:rPr lang="en-US" dirty="0" smtClean="0"/>
              <a:t>Chapter </a:t>
            </a:r>
            <a:r>
              <a:rPr lang="en-US" dirty="0" smtClean="0"/>
              <a:t>1: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81000" indent="-381000">
              <a:lnSpc>
                <a:spcPct val="80000"/>
              </a:lnSpc>
            </a:pPr>
            <a:r>
              <a:rPr lang="en-US" dirty="0" smtClean="0"/>
              <a:t>European demand for more and cheaper </a:t>
            </a:r>
            <a:r>
              <a:rPr lang="en-US" dirty="0" smtClean="0"/>
              <a:t>products</a:t>
            </a:r>
          </a:p>
          <a:p>
            <a:pPr marL="746760" lvl="1" indent="-381000">
              <a:lnSpc>
                <a:spcPct val="80000"/>
              </a:lnSpc>
            </a:pPr>
            <a:r>
              <a:rPr lang="en-US" dirty="0" smtClean="0"/>
              <a:t>primarily foodstuffs</a:t>
            </a:r>
            <a:endParaRPr lang="en-US" dirty="0" smtClean="0"/>
          </a:p>
          <a:p>
            <a:pPr marL="381000" indent="-381000">
              <a:lnSpc>
                <a:spcPct val="80000"/>
              </a:lnSpc>
            </a:pPr>
            <a:endParaRPr lang="en-US" dirty="0" smtClean="0"/>
          </a:p>
          <a:p>
            <a:pPr marL="381000" indent="-381000">
              <a:lnSpc>
                <a:spcPct val="80000"/>
              </a:lnSpc>
            </a:pPr>
            <a:r>
              <a:rPr lang="en-US" dirty="0" smtClean="0"/>
              <a:t>Search for New Routes to the East</a:t>
            </a:r>
          </a:p>
          <a:p>
            <a:pPr marL="746760" lvl="1" indent="-381000">
              <a:lnSpc>
                <a:spcPct val="80000"/>
              </a:lnSpc>
            </a:pPr>
            <a:r>
              <a:rPr lang="en-US" dirty="0" smtClean="0"/>
              <a:t>Ottomans had a monopoly on trade routes</a:t>
            </a:r>
          </a:p>
          <a:p>
            <a:pPr marL="381000" indent="-381000">
              <a:lnSpc>
                <a:spcPct val="80000"/>
              </a:lnSpc>
            </a:pPr>
            <a:endParaRPr lang="en-US" dirty="0" smtClean="0"/>
          </a:p>
          <a:p>
            <a:pPr marL="381000" indent="-381000">
              <a:lnSpc>
                <a:spcPct val="80000"/>
              </a:lnSpc>
            </a:pPr>
            <a:r>
              <a:rPr lang="en-US" dirty="0" smtClean="0"/>
              <a:t>The 3 G’s- “</a:t>
            </a:r>
            <a:r>
              <a:rPr lang="en-US" b="1" i="1" u="sng" dirty="0" smtClean="0"/>
              <a:t>Gold, Glory, Gospel</a:t>
            </a:r>
            <a:r>
              <a:rPr lang="en-US" dirty="0" smtClean="0"/>
              <a:t>” (Explorers wanted Gold and Glory/ missionaries wanted to convert Natives)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Reasons for Exploration of New World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04800"/>
            <a:ext cx="8458200" cy="63464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9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6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81000" indent="-381000">
              <a:lnSpc>
                <a:spcPct val="80000"/>
              </a:lnSpc>
            </a:pPr>
            <a:r>
              <a:rPr lang="en-US" sz="2600" dirty="0" smtClean="0"/>
              <a:t>Slave Trade needed for sugar plantations in the West Indies</a:t>
            </a:r>
          </a:p>
          <a:p>
            <a:pPr marL="381000" indent="-381000">
              <a:lnSpc>
                <a:spcPct val="80000"/>
              </a:lnSpc>
            </a:pPr>
            <a:r>
              <a:rPr lang="en-US" sz="2600" dirty="0" smtClean="0"/>
              <a:t>Spread of disease- Again, “Guns, Germs, and Steel” killed 90% of population</a:t>
            </a:r>
          </a:p>
          <a:p>
            <a:pPr marL="381000" indent="-381000">
              <a:lnSpc>
                <a:spcPct val="80000"/>
              </a:lnSpc>
            </a:pPr>
            <a:r>
              <a:rPr lang="en-US" sz="2600" dirty="0" smtClean="0"/>
              <a:t>Conflicting Claims- many European nations claimed the same area based on similar explorations</a:t>
            </a:r>
          </a:p>
          <a:p>
            <a:pPr marL="800100" lvl="1" indent="-342900">
              <a:lnSpc>
                <a:spcPct val="80000"/>
              </a:lnSpc>
              <a:buFontTx/>
              <a:buAutoNum type="alphaLcParenR"/>
            </a:pPr>
            <a:r>
              <a:rPr lang="en-US" sz="2000" dirty="0" smtClean="0"/>
              <a:t>Papal Line of Demarcation (1493)- Pope Alexander VI divided the “new world” between Spain and Portugal</a:t>
            </a:r>
          </a:p>
          <a:p>
            <a:pPr marL="800100" lvl="1" indent="-342900">
              <a:lnSpc>
                <a:spcPct val="80000"/>
              </a:lnSpc>
              <a:buFontTx/>
              <a:buAutoNum type="alphaLcParenR"/>
            </a:pPr>
            <a:r>
              <a:rPr lang="en-US" sz="2000" dirty="0" smtClean="0"/>
              <a:t>Treaty of </a:t>
            </a:r>
            <a:r>
              <a:rPr lang="en-US" sz="2000" dirty="0" err="1" smtClean="0"/>
              <a:t>Tordesilla</a:t>
            </a:r>
            <a:r>
              <a:rPr lang="en-US" sz="2000" dirty="0" smtClean="0"/>
              <a:t> (1494), which gave most of the “new world” in the Americas except Brazil to Spain.  </a:t>
            </a:r>
          </a:p>
          <a:p>
            <a:r>
              <a:rPr lang="en-US" dirty="0" smtClean="0"/>
              <a:t>The Colombian Exchange:</a:t>
            </a:r>
          </a:p>
          <a:p>
            <a:pPr lvl="1"/>
            <a:r>
              <a:rPr lang="en-US" dirty="0" smtClean="0"/>
              <a:t>Dramatically widespread exchange of animal, plants, culture (including slaves), diseases, and ideas between the Eastern and Western hemispheres. </a:t>
            </a:r>
          </a:p>
          <a:p>
            <a:pPr lvl="1"/>
            <a:r>
              <a:rPr lang="en-US" dirty="0" smtClean="0"/>
              <a:t>Effects: Cultural Diffusion, changes two worlds forever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Effects of Exploration</a:t>
            </a:r>
            <a:endParaRPr 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4600" y="1524000"/>
            <a:ext cx="4244975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595745"/>
            <a:ext cx="9144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8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3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8" dur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4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62" dur="1"/>
                                        <p:tgtEl>
                                          <p:spTgt spid="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400" b="1" i="1" u="sng" dirty="0" smtClean="0"/>
              <a:t>Encomienda System</a:t>
            </a:r>
            <a:r>
              <a:rPr lang="en-US" sz="2400" dirty="0" smtClean="0"/>
              <a:t> - allowed the government to “commend”, or give, Indians and land to certain colonists in return for the promise to try to Christianize them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It really was slavery.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 smtClean="0"/>
              <a:t>“</a:t>
            </a:r>
            <a:r>
              <a:rPr lang="en-US" sz="2400" b="1" i="1" u="sng" dirty="0" smtClean="0"/>
              <a:t>Black Legend</a:t>
            </a:r>
            <a:r>
              <a:rPr lang="en-US" sz="2400" dirty="0" smtClean="0"/>
              <a:t>”- false concept held that the conquerors merely tortured and killed the Indians, stole their gold, infected them with smallpox, and left little but misery behind. 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Somewhat true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 smtClean="0"/>
              <a:t>They grafted their culture, laws, religion, and language into the native societies.  This laid the foundation for the modern-day Spanish speaking nations.  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 smtClean="0"/>
              <a:t>The Spanish also incorporated indigenous culture with their own, rather than isolating and shunning the Indians </a:t>
            </a:r>
            <a:r>
              <a:rPr lang="en-US" sz="2400" b="1" u="sng" dirty="0" smtClean="0"/>
              <a:t>as the English did</a:t>
            </a:r>
            <a:r>
              <a:rPr lang="en-US" sz="2400" b="1" dirty="0" smtClean="0"/>
              <a:t>!</a:t>
            </a:r>
            <a:endParaRPr lang="en-US" sz="2400" b="1" u="sng" dirty="0" smtClean="0"/>
          </a:p>
          <a:p>
            <a:pPr lvl="1">
              <a:lnSpc>
                <a:spcPct val="80000"/>
              </a:lnSpc>
            </a:pPr>
            <a:r>
              <a:rPr lang="en-US" sz="2200" u="sng" dirty="0" smtClean="0"/>
              <a:t>Intermarriage</a:t>
            </a:r>
          </a:p>
        </p:txBody>
      </p:sp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Spain Builds an Empire</a:t>
            </a:r>
          </a:p>
        </p:txBody>
      </p:sp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28800" y="914400"/>
            <a:ext cx="5029200" cy="377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4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9" dur="1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1" fill="hold"/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6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" dur="1" fill="hold"/>
                                        <p:tgtEl>
                                          <p:spTgt spid="19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9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6" dur="1" fill="hold"/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7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194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Planting of English </a:t>
            </a:r>
            <a:r>
              <a:rPr lang="en-US" dirty="0" smtClean="0"/>
              <a:t>America,</a:t>
            </a:r>
          </a:p>
          <a:p>
            <a:r>
              <a:rPr lang="en-US" dirty="0" smtClean="0"/>
              <a:t>1500-1733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</a:t>
            </a:r>
            <a:r>
              <a:rPr lang="en-US" dirty="0" smtClean="0"/>
              <a:t>2: 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Spanish Armada is defeated by England; England emerges as a naval power</a:t>
            </a:r>
          </a:p>
          <a:p>
            <a:pPr lvl="1"/>
            <a:r>
              <a:rPr lang="en-US" dirty="0" smtClean="0"/>
              <a:t>Also brings a Protestant nation to the forefront (Spain was Catholic)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England Emerges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52400"/>
            <a:ext cx="6477000" cy="6638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8305800" cy="4114800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600" dirty="0" smtClean="0"/>
              <a:t>Types of Colonies: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800" b="1" i="1" u="sng" dirty="0" smtClean="0">
                <a:latin typeface="Times New Roman" pitchFamily="18" charset="0"/>
              </a:rPr>
              <a:t>Charter-</a:t>
            </a:r>
            <a:r>
              <a:rPr lang="en-US" sz="2800" dirty="0" smtClean="0">
                <a:latin typeface="Times New Roman" pitchFamily="18" charset="0"/>
              </a:rPr>
              <a:t> </a:t>
            </a:r>
          </a:p>
          <a:p>
            <a:pPr lvl="3">
              <a:lnSpc>
                <a:spcPct val="90000"/>
              </a:lnSpc>
            </a:pPr>
            <a:r>
              <a:rPr lang="en-US" sz="2600" dirty="0" smtClean="0">
                <a:latin typeface="Times New Roman" pitchFamily="18" charset="0"/>
              </a:rPr>
              <a:t>chartered trading companies made up of stock-holders who shared both the profits and the losses of the colonies (</a:t>
            </a:r>
            <a:r>
              <a:rPr lang="en-US" sz="2600" dirty="0" smtClean="0">
                <a:latin typeface="Times New Roman" pitchFamily="18" charset="0"/>
              </a:rPr>
              <a:t>a.k.a. </a:t>
            </a:r>
            <a:r>
              <a:rPr lang="en-US" sz="2600" dirty="0" smtClean="0">
                <a:latin typeface="Times New Roman" pitchFamily="18" charset="0"/>
              </a:rPr>
              <a:t>“joint stock company”)</a:t>
            </a:r>
          </a:p>
          <a:p>
            <a:pPr lvl="4">
              <a:lnSpc>
                <a:spcPct val="90000"/>
              </a:lnSpc>
            </a:pPr>
            <a:r>
              <a:rPr lang="en-US" sz="2300" dirty="0" smtClean="0">
                <a:latin typeface="Times New Roman" pitchFamily="18" charset="0"/>
              </a:rPr>
              <a:t>Ex: </a:t>
            </a:r>
            <a:r>
              <a:rPr lang="en-US" sz="2300" b="1" i="1" u="sng" dirty="0" smtClean="0">
                <a:latin typeface="Times New Roman" pitchFamily="18" charset="0"/>
              </a:rPr>
              <a:t>Virginia</a:t>
            </a:r>
            <a:endParaRPr lang="en-US" sz="2300" dirty="0" smtClean="0">
              <a:latin typeface="Times New Roman" pitchFamily="18" charset="0"/>
            </a:endParaRPr>
          </a:p>
          <a:p>
            <a:pPr lvl="2" eaLnBrk="1" hangingPunct="1">
              <a:lnSpc>
                <a:spcPct val="90000"/>
              </a:lnSpc>
            </a:pPr>
            <a:r>
              <a:rPr lang="en-US" sz="2800" b="1" i="1" u="sng" dirty="0" smtClean="0">
                <a:latin typeface="Times New Roman" pitchFamily="18" charset="0"/>
              </a:rPr>
              <a:t>Proprietorships-</a:t>
            </a:r>
            <a:r>
              <a:rPr lang="en-US" sz="2800" dirty="0" smtClean="0">
                <a:latin typeface="Times New Roman" pitchFamily="18" charset="0"/>
              </a:rPr>
              <a:t> </a:t>
            </a:r>
          </a:p>
          <a:p>
            <a:pPr lvl="3">
              <a:lnSpc>
                <a:spcPct val="90000"/>
              </a:lnSpc>
            </a:pPr>
            <a:r>
              <a:rPr lang="en-US" sz="2600" dirty="0" smtClean="0">
                <a:latin typeface="Times New Roman" pitchFamily="18" charset="0"/>
              </a:rPr>
              <a:t>Royal grant of land to Royal favorites </a:t>
            </a:r>
          </a:p>
          <a:p>
            <a:pPr lvl="4">
              <a:lnSpc>
                <a:spcPct val="90000"/>
              </a:lnSpc>
            </a:pPr>
            <a:r>
              <a:rPr lang="en-US" sz="2300" dirty="0" smtClean="0">
                <a:latin typeface="Times New Roman" pitchFamily="18" charset="0"/>
              </a:rPr>
              <a:t>Ex: </a:t>
            </a:r>
            <a:r>
              <a:rPr lang="en-US" sz="2300" i="1" u="sng" dirty="0" smtClean="0">
                <a:latin typeface="Times New Roman" pitchFamily="18" charset="0"/>
              </a:rPr>
              <a:t>Maryland</a:t>
            </a:r>
            <a:r>
              <a:rPr lang="en-US" sz="2300" dirty="0">
                <a:latin typeface="Times New Roman" pitchFamily="18" charset="0"/>
              </a:rPr>
              <a:t> </a:t>
            </a:r>
            <a:r>
              <a:rPr lang="en-US" sz="2300" dirty="0" smtClean="0">
                <a:latin typeface="Times New Roman" pitchFamily="18" charset="0"/>
              </a:rPr>
              <a:t>(Lord Baltimore)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800" b="1" i="1" u="sng" dirty="0" smtClean="0">
                <a:latin typeface="Times New Roman" pitchFamily="18" charset="0"/>
              </a:rPr>
              <a:t>Royal-</a:t>
            </a:r>
            <a:r>
              <a:rPr lang="en-US" sz="2800" dirty="0" smtClean="0">
                <a:latin typeface="Times New Roman" pitchFamily="18" charset="0"/>
              </a:rPr>
              <a:t> </a:t>
            </a:r>
          </a:p>
          <a:p>
            <a:pPr lvl="3">
              <a:lnSpc>
                <a:spcPct val="90000"/>
              </a:lnSpc>
            </a:pPr>
            <a:r>
              <a:rPr lang="en-US" sz="2600" dirty="0" smtClean="0">
                <a:latin typeface="Times New Roman" pitchFamily="18" charset="0"/>
              </a:rPr>
              <a:t>ruled by the Crown of England </a:t>
            </a:r>
          </a:p>
          <a:p>
            <a:pPr lvl="4">
              <a:lnSpc>
                <a:spcPct val="90000"/>
              </a:lnSpc>
            </a:pPr>
            <a:r>
              <a:rPr lang="en-US" sz="2300" dirty="0" smtClean="0">
                <a:latin typeface="Times New Roman" pitchFamily="18" charset="0"/>
              </a:rPr>
              <a:t>Ex: </a:t>
            </a:r>
            <a:r>
              <a:rPr lang="en-US" sz="2300" i="1" u="sng" dirty="0" smtClean="0">
                <a:latin typeface="Times New Roman" pitchFamily="18" charset="0"/>
              </a:rPr>
              <a:t>Georgia</a:t>
            </a:r>
            <a:endParaRPr lang="en-US" sz="2300" dirty="0" smtClean="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sz="2800" dirty="0" smtClean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Characteristics of English Empire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1" fill="hold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" dur="1" fill="hold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9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2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4" dur="1" fill="hold"/>
                                        <p:tgtEl>
                                          <p:spTgt spid="9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40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" fill="hold"/>
                                        <p:tgtEl>
                                          <p:spTgt spid="92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Made up of Virginia and Maryland</a:t>
            </a:r>
          </a:p>
          <a:p>
            <a:pPr lvl="1"/>
            <a:r>
              <a:rPr lang="en-US" dirty="0" smtClean="0"/>
              <a:t>Indentured servants were early labor source until Bacon’s Rebellion</a:t>
            </a:r>
          </a:p>
          <a:p>
            <a:r>
              <a:rPr lang="en-US" dirty="0" smtClean="0"/>
              <a:t>John Rolfe (Jamestown) introduces tobacco and saves colony</a:t>
            </a:r>
          </a:p>
          <a:p>
            <a:r>
              <a:rPr lang="en-US" dirty="0" smtClean="0">
                <a:latin typeface="Times New Roman" pitchFamily="18" charset="0"/>
              </a:rPr>
              <a:t>Representative self-government </a:t>
            </a:r>
          </a:p>
          <a:p>
            <a:pPr lvl="1"/>
            <a:r>
              <a:rPr lang="en-US" dirty="0" smtClean="0">
                <a:latin typeface="Times New Roman" pitchFamily="18" charset="0"/>
              </a:rPr>
              <a:t>1619: </a:t>
            </a:r>
            <a:r>
              <a:rPr lang="en-US" b="1" dirty="0" smtClean="0">
                <a:latin typeface="Times New Roman" pitchFamily="18" charset="0"/>
              </a:rPr>
              <a:t>House of Burgesses </a:t>
            </a:r>
            <a:endParaRPr lang="en-US" b="1" dirty="0">
              <a:latin typeface="Times New Roman" pitchFamily="18" charset="0"/>
            </a:endParaRPr>
          </a:p>
          <a:p>
            <a:pPr lvl="2"/>
            <a:r>
              <a:rPr lang="en-US" b="1" dirty="0" smtClean="0">
                <a:latin typeface="Times New Roman" pitchFamily="18" charset="0"/>
              </a:rPr>
              <a:t>Earliest form of self-government</a:t>
            </a:r>
            <a:endParaRPr lang="en-US" dirty="0" smtClean="0"/>
          </a:p>
          <a:p>
            <a:r>
              <a:rPr lang="en-US" dirty="0" err="1" smtClean="0"/>
              <a:t>Powhattan</a:t>
            </a:r>
            <a:r>
              <a:rPr lang="en-US" dirty="0" smtClean="0"/>
              <a:t> Confederacy: Neighboring Native American Tribe, fell victim to 3 D’s. </a:t>
            </a:r>
          </a:p>
          <a:p>
            <a:pPr lvl="1"/>
            <a:r>
              <a:rPr lang="en-US" dirty="0" smtClean="0"/>
              <a:t>Disease, Disorganization, Disposability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Chesapeake  Bay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1981200"/>
            <a:ext cx="4553896" cy="4638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Paper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aper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55000"/>
                <a:alpha val="20000"/>
              </a:schemeClr>
              <a:schemeClr val="phClr">
                <a:tint val="40000"/>
                <a:shade val="90000"/>
                <a:satMod val="60000"/>
                <a:alpha val="20000"/>
              </a:schemeClr>
            </a:duotone>
          </a:blip>
          <a:tile tx="0" ty="0" sx="58000" sy="38000" flip="none" algn="tl"/>
        </a:blipFill>
        <a:blipFill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3379</TotalTime>
  <Words>714</Words>
  <Application>Microsoft Macintosh PowerPoint</Application>
  <PresentationFormat>On-screen Show (4:3)</PresentationFormat>
  <Paragraphs>82</Paragraphs>
  <Slides>12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Paper</vt:lpstr>
      <vt:lpstr>Chapters 1-2: A Review</vt:lpstr>
      <vt:lpstr>Chapter 1:</vt:lpstr>
      <vt:lpstr>Reasons for Exploration of New World</vt:lpstr>
      <vt:lpstr>Effects of Exploration</vt:lpstr>
      <vt:lpstr>Spain Builds an Empire</vt:lpstr>
      <vt:lpstr>Chapter 2: </vt:lpstr>
      <vt:lpstr>England Emerges</vt:lpstr>
      <vt:lpstr>Characteristics of English Empire</vt:lpstr>
      <vt:lpstr>Chesapeake  Bay</vt:lpstr>
      <vt:lpstr>MD and VA key terms</vt:lpstr>
      <vt:lpstr>Georgia: The Buffer Colony</vt:lpstr>
      <vt:lpstr>That’s it!</vt:lpstr>
    </vt:vector>
  </TitlesOfParts>
  <Company>Acer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Chapters 1-5 Review</dc:title>
  <dc:creator>Valued Acer Customer</dc:creator>
  <cp:lastModifiedBy>Ashley Cirbo</cp:lastModifiedBy>
  <cp:revision>28</cp:revision>
  <dcterms:created xsi:type="dcterms:W3CDTF">2011-03-04T02:03:01Z</dcterms:created>
  <dcterms:modified xsi:type="dcterms:W3CDTF">2016-06-30T13:29:49Z</dcterms:modified>
</cp:coreProperties>
</file>

<file path=docProps/thumbnail.jpeg>
</file>